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5" r:id="rId4"/>
    <p:sldId id="264" r:id="rId5"/>
    <p:sldId id="263" r:id="rId6"/>
    <p:sldId id="266" r:id="rId7"/>
    <p:sldId id="267" r:id="rId8"/>
    <p:sldId id="268" r:id="rId9"/>
    <p:sldId id="257" r:id="rId10"/>
    <p:sldId id="259" r:id="rId11"/>
    <p:sldId id="258" r:id="rId12"/>
    <p:sldId id="261" r:id="rId13"/>
    <p:sldId id="260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E60"/>
    <a:srgbClr val="122D4E"/>
    <a:srgbClr val="1737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602" autoAdjust="0"/>
    <p:restoredTop sz="86463" autoAdjust="0"/>
  </p:normalViewPr>
  <p:slideViewPr>
    <p:cSldViewPr>
      <p:cViewPr varScale="1">
        <p:scale>
          <a:sx n="64" d="100"/>
          <a:sy n="64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0" y="2329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52350-4C09-A648-BBF1-7E02416A5F9F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84ED6-370A-9B42-B9ED-10EF3B08C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7D44F-6C95-4186-820D-F2DD973A2C86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B64E-B620-4CBA-90B8-E7F77498DCB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nweb.org/painting/jww/index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victorianweb.org/painting/bj/index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mcv@queensu.ca</a:t>
            </a:r>
            <a:r>
              <a:rPr lang="en-CA" baseline="0" dirty="0" smtClean="0"/>
              <a:t> – feel free to email with questions, or requests for purchase (book rather than journals)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B64E-B620-4CBA-90B8-E7F77498DCB0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And anything else that you would like to cover…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B64E-B620-4CBA-90B8-E7F77498DCB0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Eg</a:t>
            </a:r>
            <a:r>
              <a:rPr lang="en-CA" dirty="0" smtClean="0"/>
              <a:t>.: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B64E-B620-4CBA-90B8-E7F77498DCB0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Slavery</a:t>
            </a:r>
            <a:r>
              <a:rPr lang="en-CA" baseline="0" dirty="0" smtClean="0"/>
              <a:t>, Abolition &amp; Social Justice:</a:t>
            </a:r>
          </a:p>
          <a:p>
            <a:endParaRPr lang="en-CA" dirty="0" smtClean="0"/>
          </a:p>
          <a:p>
            <a:r>
              <a:rPr lang="en-CA" dirty="0" smtClean="0"/>
              <a:t>Defining Gender:</a:t>
            </a:r>
          </a:p>
          <a:p>
            <a:r>
              <a:rPr lang="en-CA" dirty="0" smtClean="0"/>
              <a:t>Chronology: Prostitution in London With a Comparative View of that of Paris and New York </a:t>
            </a:r>
          </a:p>
          <a:p>
            <a:r>
              <a:rPr lang="en-CA" dirty="0" smtClean="0"/>
              <a:t>Or Documents:</a:t>
            </a:r>
            <a:endParaRPr lang="en-CA" b="1" dirty="0" smtClean="0"/>
          </a:p>
          <a:p>
            <a:r>
              <a:rPr lang="en-CA" dirty="0" smtClean="0"/>
              <a:t>Medieval Travel Writing:</a:t>
            </a:r>
          </a:p>
          <a:p>
            <a:r>
              <a:rPr lang="en-CA" dirty="0" smtClean="0"/>
              <a:t>Aboriginal</a:t>
            </a:r>
            <a:r>
              <a:rPr lang="en-CA" baseline="0" dirty="0" smtClean="0"/>
              <a:t> Studies:</a:t>
            </a:r>
          </a:p>
          <a:p>
            <a:r>
              <a:rPr lang="en-CA" baseline="0" dirty="0" smtClean="0"/>
              <a:t>Note indexes, Canadian, </a:t>
            </a:r>
            <a:r>
              <a:rPr lang="en-CA" baseline="0" dirty="0" err="1" smtClean="0"/>
              <a:t>Windspeak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B64E-B620-4CBA-90B8-E7F77498DCB0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Admittedly I don’t know what you can find in Archives.  I have looked at the catalogue, but</a:t>
            </a:r>
            <a:r>
              <a:rPr lang="en-CA" baseline="0" dirty="0" smtClean="0"/>
              <a:t> suspect I am not getting a full sense of holdings.  I do know from conversations with Heather Home that there are letters of TS Eliot and other significant authors, beyond those with connection to Queen’s or Canada.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B64E-B620-4CBA-90B8-E7F77498DCB0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B64E-B620-4CBA-90B8-E7F77498DCB0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Theatre in Video – </a:t>
            </a:r>
            <a:r>
              <a:rPr lang="en-CA" dirty="0" err="1" smtClean="0"/>
              <a:t>beckett</a:t>
            </a:r>
            <a:r>
              <a:rPr lang="en-CA" dirty="0" smtClean="0"/>
              <a:t>, Ancient theatre, documentaries</a:t>
            </a:r>
          </a:p>
          <a:p>
            <a:r>
              <a:rPr lang="en-CA" dirty="0" err="1" smtClean="0"/>
              <a:t>ArtSTOR</a:t>
            </a:r>
            <a:r>
              <a:rPr lang="en-CA" dirty="0" smtClean="0"/>
              <a:t> – Aubrey Beardsley</a:t>
            </a:r>
          </a:p>
          <a:p>
            <a:r>
              <a:rPr lang="en-CA" dirty="0" smtClean="0"/>
              <a:t>	</a:t>
            </a:r>
            <a:r>
              <a:rPr lang="en-CA" dirty="0" smtClean="0">
                <a:hlinkClick r:id="rId3" action="ppaction://hlinkfile"/>
              </a:rPr>
              <a:t>John William Waterhouse</a:t>
            </a:r>
            <a:r>
              <a:rPr lang="en-CA" dirty="0" smtClean="0"/>
              <a:t>,</a:t>
            </a:r>
          </a:p>
          <a:p>
            <a:r>
              <a:rPr lang="en-CA" dirty="0" smtClean="0"/>
              <a:t>	William Morris</a:t>
            </a:r>
          </a:p>
          <a:p>
            <a:r>
              <a:rPr lang="en-CA" dirty="0" smtClean="0"/>
              <a:t>	</a:t>
            </a:r>
            <a:r>
              <a:rPr lang="en-CA" dirty="0" smtClean="0">
                <a:hlinkClick r:id="rId4" action="ppaction://hlinkfile"/>
              </a:rPr>
              <a:t>Edward Burne-Jones</a:t>
            </a:r>
            <a:r>
              <a:rPr lang="en-CA" dirty="0" smtClean="0"/>
              <a:t>,	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B64E-B620-4CBA-90B8-E7F77498DCB0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Smithsonian Global Sound for Libraries :http://external.queensu2.classical.com/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B64E-B620-4CBA-90B8-E7F77498DCB0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http://lion.chadwyck.com/poets_on_screen/vidlib_poets.jsp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B64E-B620-4CBA-90B8-E7F77498DCB0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C870-4A54-42C5-9606-891B6A0FDAF0}" type="datetimeFigureOut">
              <a:rPr lang="en-US" smtClean="0"/>
              <a:pPr/>
              <a:t>10/27/2009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D57B-0282-41D2-AC22-164479341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queensu.ca/qulstaff/files/Picture%206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hyperlink" Target="http://library.queensu.ca/qulstaff/files/Picture%206.png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queensu1.ativ.alexanderstreet.com.proxy.queensu.ca/" TargetMode="External"/><Relationship Id="rId7" Type="http://schemas.openxmlformats.org/officeDocument/2006/relationships/hyperlink" Target="http://library.queensu.ca/qulstaff/files/Picture%206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hyperlink" Target="http://www.artstor.org.proxy.queensu.ca/index.shtml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imagesonline.bl.uk/" TargetMode="External"/><Relationship Id="rId7" Type="http://schemas.openxmlformats.org/officeDocument/2006/relationships/hyperlink" Target="http://library.queensu.ca/qulstaff/files/Picture%206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bl.uk/treasures/shakespeare/homepag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queensu.ca/qulstaff/files/Picture%206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otes.com/lit-fact-calendar/year/1914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library.queensu.ca/research/format/finding-theses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://islander.library.queensu.ca/cgi-bin/Pwebrecon.cgi?DB=local&amp;PAGE=First" TargetMode="External"/><Relationship Id="rId7" Type="http://schemas.openxmlformats.org/officeDocument/2006/relationships/hyperlink" Target="http://library.queensu.ca/research/ejournals/" TargetMode="External"/><Relationship Id="rId12" Type="http://schemas.openxmlformats.org/officeDocument/2006/relationships/hyperlink" Target="http://library.queensu.ca/qulstaff/files/Picture%206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queensu.ca/research/databases/title-search?op0=allwords&amp;filter0=The+Times+Digital+Archive+" TargetMode="External"/><Relationship Id="rId11" Type="http://schemas.openxmlformats.org/officeDocument/2006/relationships/hyperlink" Target="http://www.crl.edu/" TargetMode="External"/><Relationship Id="rId5" Type="http://schemas.openxmlformats.org/officeDocument/2006/relationships/hyperlink" Target="http://collections.chadwyck.com/infoCentre/mla_demo/mla_demo00.htm" TargetMode="External"/><Relationship Id="rId10" Type="http://schemas.openxmlformats.org/officeDocument/2006/relationships/hyperlink" Target="http://www.worldcat.org/" TargetMode="External"/><Relationship Id="rId4" Type="http://schemas.openxmlformats.org/officeDocument/2006/relationships/hyperlink" Target="http://library.queensu.ca/research/subjects" TargetMode="External"/><Relationship Id="rId9" Type="http://schemas.openxmlformats.org/officeDocument/2006/relationships/hyperlink" Target="http://www.collectionscanada.gc.ca/amicus/index-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slander.library.queensu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library.queensu.ca/qulstaff/files/Picture%206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ibrary.queensu.ca.proxy.queensu.ca/research/ebook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library.queensu.ca/qulstaff/files/Picture%206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queensu.ca/inforef/citation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library.queensu.ca/qulstaff/files/Picture%206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daptation.oxfordjournal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library.queensu.ca/qulstaff/files/Picture%206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roxy.queensu.ca/login?url=http://www.slavery.amdigital.co.uk/" TargetMode="External"/><Relationship Id="rId7" Type="http://schemas.openxmlformats.org/officeDocument/2006/relationships/hyperlink" Target="http://library.queensu.ca/qulstaff/files/Picture%206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queensu.ca/research/guide/aboriginal-studies" TargetMode="External"/><Relationship Id="rId5" Type="http://schemas.openxmlformats.org/officeDocument/2006/relationships/hyperlink" Target="http://www.medievaltravel.amdigital.co.uk/index.aspx" TargetMode="External"/><Relationship Id="rId4" Type="http://schemas.openxmlformats.org/officeDocument/2006/relationships/hyperlink" Target="http://proxy.queensu.ca/login?url=http://www.gender.amdigital.co.uk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library.queensu.ca.proxy.queensu.ca/research/databases/title-search?op0=allwords&amp;filter0=Toronto+Star" TargetMode="External"/><Relationship Id="rId3" Type="http://schemas.openxmlformats.org/officeDocument/2006/relationships/hyperlink" Target="http://solomon.bwld.alexanderstreet.com.proxy.queensu.ca/index.html" TargetMode="External"/><Relationship Id="rId7" Type="http://schemas.openxmlformats.org/officeDocument/2006/relationships/hyperlink" Target="http://library.queensu.ca.proxy.queensu.ca/research/databases/title-search?op0=allwords&amp;filter0=globe+and+mail+-+canada's+heritage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://library.queensu.ca/research/guide/primary-sources/websi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xy.queensu.ca/login?url=http://parlipapers.chadwyck.com/" TargetMode="External"/><Relationship Id="rId11" Type="http://schemas.openxmlformats.org/officeDocument/2006/relationships/hyperlink" Target="http://library.queensu.ca/qulstaff/files/Picture%206.png" TargetMode="External"/><Relationship Id="rId5" Type="http://schemas.openxmlformats.org/officeDocument/2006/relationships/hyperlink" Target="http://galenet.galegroup.com.proxy.queensu.ca/servlet/ECCO;jsessionid=5C19B4E576E9D01AFD9B05305782421E?locID=queensulaw" TargetMode="External"/><Relationship Id="rId10" Type="http://schemas.openxmlformats.org/officeDocument/2006/relationships/hyperlink" Target="http://library.queensu.ca.proxy.queensu.ca/research/databases/title-search?op0=allwords&amp;filter0=New+York+Times" TargetMode="External"/><Relationship Id="rId4" Type="http://schemas.openxmlformats.org/officeDocument/2006/relationships/hyperlink" Target="http://eebo.chadwyck.com.proxy.queensu.ca/home" TargetMode="External"/><Relationship Id="rId9" Type="http://schemas.openxmlformats.org/officeDocument/2006/relationships/hyperlink" Target="http://library.queensu.ca.proxy.queensu.ca/research/databases/title-search?op0=allwords&amp;filter0=times+digital+archiv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English Graduate Session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Mary Claire Vandenburg</a:t>
            </a:r>
          </a:p>
          <a:p>
            <a:r>
              <a:rPr lang="en-CA" dirty="0"/>
              <a:t>Tuesday, October 27</a:t>
            </a:r>
            <a:r>
              <a:rPr lang="en-CA" baseline="30000" dirty="0"/>
              <a:t>th</a:t>
            </a:r>
            <a:r>
              <a:rPr lang="en-CA" dirty="0"/>
              <a:t> </a:t>
            </a:r>
            <a:r>
              <a:rPr lang="en-CA" dirty="0" smtClean="0"/>
              <a:t>2009</a:t>
            </a:r>
          </a:p>
          <a:p>
            <a:r>
              <a:rPr lang="en-CA" dirty="0" smtClean="0"/>
              <a:t>mcv@queensu.ca</a:t>
            </a:r>
            <a:endParaRPr lang="en-CA" dirty="0"/>
          </a:p>
        </p:txBody>
      </p:sp>
      <p:pic>
        <p:nvPicPr>
          <p:cNvPr id="9218" name="Picture 2" descr="http://library.queensu.ca/qulstaff/files/Picture%206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0007"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00" y="56081"/>
            <a:ext cx="9000000" cy="672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5800" y="4038600"/>
            <a:ext cx="3962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endParaRPr lang="en-CA" dirty="0" smtClean="0"/>
          </a:p>
          <a:p>
            <a:r>
              <a:rPr lang="en-CA" dirty="0" smtClean="0"/>
              <a:t>Now referred to as </a:t>
            </a:r>
            <a:r>
              <a:rPr lang="en-CA" u="sng" dirty="0" smtClean="0"/>
              <a:t>Her Own Words: The E. Gaskell Collection</a:t>
            </a:r>
          </a:p>
          <a:p>
            <a:endParaRPr lang="en-CA" u="sng" dirty="0" smtClean="0"/>
          </a:p>
          <a:p>
            <a:endParaRPr lang="en-CA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0" y="65789"/>
            <a:ext cx="9000000" cy="672571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572264" y="3000372"/>
            <a:ext cx="2214578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3800" y="3581400"/>
            <a:ext cx="3643338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i="1" dirty="0" smtClean="0"/>
              <a:t>Eighteenth-Century Manuscripts</a:t>
            </a:r>
            <a:r>
              <a:rPr lang="en-CA" dirty="0" smtClean="0"/>
              <a:t>: Samuel Richardson &amp; Jonathan Swift are included in </a:t>
            </a:r>
            <a:r>
              <a:rPr lang="en-CA" i="1" dirty="0" smtClean="0"/>
              <a:t>Part Two</a:t>
            </a:r>
            <a:r>
              <a:rPr lang="en-CA" dirty="0" smtClean="0"/>
              <a:t>. </a:t>
            </a:r>
          </a:p>
          <a:p>
            <a:r>
              <a:rPr lang="en-CA" dirty="0" smtClean="0"/>
              <a:t>Correspondence of Defoe, Fielding,  </a:t>
            </a:r>
            <a:r>
              <a:rPr lang="en-CA" dirty="0" err="1" smtClean="0"/>
              <a:t>Inchbald</a:t>
            </a:r>
            <a:r>
              <a:rPr lang="en-CA" dirty="0" smtClean="0"/>
              <a:t>, Burns, Burke, Cowper,  Walpole and Hume. Some early letters of William Wordsworth date from 1797. </a:t>
            </a:r>
          </a:p>
          <a:p>
            <a:endParaRPr lang="en-CA" dirty="0"/>
          </a:p>
          <a:p>
            <a:r>
              <a:rPr lang="en-CA" dirty="0" smtClean="0"/>
              <a:t>Inquire at the Archives</a:t>
            </a:r>
          </a:p>
          <a:p>
            <a:endParaRPr lang="en-CA" dirty="0"/>
          </a:p>
        </p:txBody>
      </p:sp>
      <p:sp>
        <p:nvSpPr>
          <p:cNvPr id="7" name="Right Brace 6"/>
          <p:cNvSpPr/>
          <p:nvPr/>
        </p:nvSpPr>
        <p:spPr>
          <a:xfrm>
            <a:off x="2857488" y="3643314"/>
            <a:ext cx="647712" cy="12334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Multimedia Collections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Streaming Video</a:t>
            </a:r>
            <a:endParaRPr lang="en-CA" dirty="0"/>
          </a:p>
        </p:txBody>
      </p:sp>
      <p:pic>
        <p:nvPicPr>
          <p:cNvPr id="7" name="Content Placeholder 6" descr="NF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2285992"/>
            <a:ext cx="3714776" cy="271464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DVD Collection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1728" t="21057" r="52317" b="12662"/>
          <a:stretch>
            <a:fillRect/>
          </a:stretch>
        </p:blipFill>
        <p:spPr bwMode="auto">
          <a:xfrm>
            <a:off x="4714876" y="2214554"/>
            <a:ext cx="2790038" cy="334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457200"/>
            <a:chOff x="0" y="0"/>
            <a:chExt cx="9601200" cy="457200"/>
          </a:xfrm>
        </p:grpSpPr>
        <p:pic>
          <p:nvPicPr>
            <p:cNvPr id="9" name="Picture 2" descr="http://library.queensu.ca/qulstaff/files/Picture%206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b="76731"/>
            <a:stretch>
              <a:fillRect/>
            </a:stretch>
          </p:blipFill>
          <p:spPr bwMode="auto">
            <a:xfrm>
              <a:off x="0" y="0"/>
              <a:ext cx="3048000" cy="4572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971800" y="0"/>
              <a:ext cx="6629400" cy="457200"/>
            </a:xfrm>
            <a:prstGeom prst="rect">
              <a:avLst/>
            </a:prstGeom>
            <a:solidFill>
              <a:srgbClr val="122E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Multimedia Collections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7010400" cy="639762"/>
          </a:xfrm>
        </p:spPr>
        <p:txBody>
          <a:bodyPr>
            <a:normAutofit fontScale="25000" lnSpcReduction="20000"/>
          </a:bodyPr>
          <a:lstStyle/>
          <a:p>
            <a:r>
              <a:rPr lang="en-CA" sz="9600" dirty="0" smtClean="0"/>
              <a:t>Theatre in Video</a:t>
            </a:r>
          </a:p>
          <a:p>
            <a:r>
              <a:rPr lang="en-CA" sz="6400" b="0" dirty="0" smtClean="0">
                <a:hlinkClick r:id="rId3"/>
              </a:rPr>
              <a:t>http://queensu1.ativ.alexanderstreet.com.proxy.queensu.ca/</a:t>
            </a:r>
            <a:endParaRPr lang="en-CA" sz="6400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057400"/>
            <a:ext cx="3960000" cy="295931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7200" y="2286000"/>
            <a:ext cx="4876800" cy="1219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CA" dirty="0" err="1" smtClean="0"/>
              <a:t>ArtStor</a:t>
            </a:r>
            <a:r>
              <a:rPr lang="en-CA" sz="3840" dirty="0" smtClean="0"/>
              <a:t> </a:t>
            </a:r>
          </a:p>
          <a:p>
            <a:r>
              <a:rPr lang="en-CA" sz="1600" b="0" dirty="0" smtClean="0">
                <a:hlinkClick r:id="rId5"/>
              </a:rPr>
              <a:t>http://www.artstor.org.proxy.queensu.ca/index.shtml</a:t>
            </a:r>
            <a:endParaRPr lang="en-CA" sz="1600" b="0" dirty="0" smtClean="0"/>
          </a:p>
          <a:p>
            <a:endParaRPr lang="en-CA" b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3581400"/>
            <a:ext cx="3960000" cy="295931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9144000" cy="457200"/>
            <a:chOff x="0" y="0"/>
            <a:chExt cx="9601200" cy="457200"/>
          </a:xfrm>
        </p:grpSpPr>
        <p:pic>
          <p:nvPicPr>
            <p:cNvPr id="12" name="Picture 2" descr="http://library.queensu.ca/qulstaff/files/Picture%206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b="76731"/>
            <a:stretch>
              <a:fillRect/>
            </a:stretch>
          </p:blipFill>
          <p:spPr bwMode="auto">
            <a:xfrm>
              <a:off x="0" y="0"/>
              <a:ext cx="3048000" cy="4572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2971800" y="0"/>
              <a:ext cx="6629400" cy="457200"/>
            </a:xfrm>
            <a:prstGeom prst="rect">
              <a:avLst/>
            </a:prstGeom>
            <a:solidFill>
              <a:srgbClr val="122E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Multimedia Collections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2492"/>
            <a:ext cx="5181600" cy="1284288"/>
          </a:xfrm>
        </p:spPr>
        <p:txBody>
          <a:bodyPr anchor="t">
            <a:normAutofit/>
          </a:bodyPr>
          <a:lstStyle/>
          <a:p>
            <a:r>
              <a:rPr lang="en-CA" dirty="0" smtClean="0"/>
              <a:t>British Library Images Online</a:t>
            </a:r>
          </a:p>
          <a:p>
            <a:r>
              <a:rPr lang="en-CA" sz="1600" b="0" dirty="0" smtClean="0">
                <a:hlinkClick r:id="rId3"/>
              </a:rPr>
              <a:t>http://www.imagesonline.bl.uk/</a:t>
            </a:r>
            <a:endParaRPr lang="en-CA" sz="16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2286000"/>
            <a:ext cx="5105400" cy="1143000"/>
          </a:xfrm>
        </p:spPr>
        <p:txBody>
          <a:bodyPr>
            <a:normAutofit/>
          </a:bodyPr>
          <a:lstStyle/>
          <a:p>
            <a:r>
              <a:rPr lang="en-CA" sz="2595" dirty="0" smtClean="0">
                <a:latin typeface="Calibri (Body)"/>
                <a:cs typeface="Calibri (Body)"/>
              </a:rPr>
              <a:t>Shakespeare in quarto</a:t>
            </a:r>
          </a:p>
          <a:p>
            <a:r>
              <a:rPr lang="en-CA" sz="1600" b="0" dirty="0" smtClean="0">
                <a:hlinkClick r:id="rId4"/>
              </a:rPr>
              <a:t>http://www.bl.uk/treasures/shakespeare/homepage.html</a:t>
            </a:r>
            <a:endParaRPr lang="en-CA" sz="16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192503"/>
            <a:ext cx="3960000" cy="2836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3640303"/>
            <a:ext cx="3960000" cy="283669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457200"/>
            <a:chOff x="0" y="0"/>
            <a:chExt cx="9601200" cy="457200"/>
          </a:xfrm>
        </p:grpSpPr>
        <p:pic>
          <p:nvPicPr>
            <p:cNvPr id="14" name="Picture 2" descr="http://library.queensu.ca/qulstaff/files/Picture%206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b="76731"/>
            <a:stretch>
              <a:fillRect/>
            </a:stretch>
          </p:blipFill>
          <p:spPr bwMode="auto">
            <a:xfrm>
              <a:off x="0" y="0"/>
              <a:ext cx="3048000" cy="4572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2971800" y="0"/>
              <a:ext cx="6629400" cy="457200"/>
            </a:xfrm>
            <a:prstGeom prst="rect">
              <a:avLst/>
            </a:prstGeom>
            <a:solidFill>
              <a:srgbClr val="122E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library.queensu.ca/qulstaff/files/Picture%206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0007"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2857496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Calendar of Literary Facts</a:t>
            </a:r>
          </a:p>
          <a:p>
            <a:endParaRPr lang="en-CA" b="1" dirty="0" smtClean="0"/>
          </a:p>
          <a:p>
            <a:r>
              <a:rPr lang="en-CA" b="1" dirty="0" smtClean="0"/>
              <a:t>October 27...</a:t>
            </a:r>
          </a:p>
          <a:p>
            <a:endParaRPr lang="en-CA" b="1" dirty="0" smtClean="0">
              <a:hlinkClick r:id="rId5"/>
            </a:endParaRPr>
          </a:p>
          <a:p>
            <a:r>
              <a:rPr lang="en-CA" b="1" dirty="0" smtClean="0"/>
              <a:t>1914:</a:t>
            </a:r>
            <a:r>
              <a:rPr lang="en-CA" dirty="0" smtClean="0"/>
              <a:t> Dylan Thomas is born </a:t>
            </a:r>
          </a:p>
          <a:p>
            <a:r>
              <a:rPr lang="en-CA" b="1" dirty="0" smtClean="0"/>
              <a:t>1932:</a:t>
            </a:r>
            <a:r>
              <a:rPr lang="en-CA" dirty="0" smtClean="0"/>
              <a:t> Sylvia Plath is born </a:t>
            </a:r>
          </a:p>
          <a:p>
            <a:r>
              <a:rPr lang="en-CA" b="1" dirty="0" smtClean="0"/>
              <a:t>1940:</a:t>
            </a:r>
            <a:r>
              <a:rPr lang="en-CA" dirty="0" smtClean="0"/>
              <a:t> Maxine Hong Kingston is born 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715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Contact: </a:t>
            </a:r>
            <a:r>
              <a:rPr lang="en-US" sz="2400" dirty="0" err="1" smtClean="0"/>
              <a:t>mcv@queensu.ca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Points of Interest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 smtClean="0"/>
              <a:t>Catalogue </a:t>
            </a:r>
            <a:r>
              <a:rPr lang="en-CA" sz="1600" dirty="0" smtClean="0">
                <a:hlinkClick r:id="rId3"/>
              </a:rPr>
              <a:t>http://islander.library.queensu.ca/</a:t>
            </a:r>
            <a:r>
              <a:rPr lang="en-CA" sz="1600" dirty="0" smtClean="0"/>
              <a:t>  </a:t>
            </a:r>
          </a:p>
          <a:p>
            <a:pPr lvl="1">
              <a:buNone/>
            </a:pPr>
            <a:r>
              <a:rPr lang="en-CA" sz="1800" dirty="0" smtClean="0"/>
              <a:t>e.g. tracking the new book shelf</a:t>
            </a:r>
          </a:p>
          <a:p>
            <a:r>
              <a:rPr lang="en-CA" sz="2400" dirty="0" smtClean="0"/>
              <a:t>Subject Guide </a:t>
            </a:r>
            <a:r>
              <a:rPr lang="en-CA" sz="1600" dirty="0" smtClean="0">
                <a:hlinkClick r:id="rId4"/>
              </a:rPr>
              <a:t>http://library.queensu.ca/research/subjects</a:t>
            </a:r>
            <a:r>
              <a:rPr lang="en-CA" sz="1600" dirty="0" smtClean="0"/>
              <a:t> </a:t>
            </a:r>
          </a:p>
          <a:p>
            <a:pPr lvl="1">
              <a:buNone/>
            </a:pPr>
            <a:r>
              <a:rPr lang="en-CA" sz="1800" dirty="0" smtClean="0"/>
              <a:t>MLA and </a:t>
            </a:r>
            <a:r>
              <a:rPr lang="en-CA" sz="1800" dirty="0" smtClean="0">
                <a:hlinkClick r:id="rId5"/>
              </a:rPr>
              <a:t>use guide</a:t>
            </a:r>
            <a:r>
              <a:rPr lang="en-CA" sz="1800" dirty="0" smtClean="0"/>
              <a:t>, best reference</a:t>
            </a:r>
          </a:p>
          <a:p>
            <a:r>
              <a:rPr lang="en-CA" sz="2400" dirty="0" smtClean="0"/>
              <a:t>Database </a:t>
            </a:r>
            <a:r>
              <a:rPr lang="en-CA" sz="1730" dirty="0" smtClean="0">
                <a:hlinkClick r:id="rId6"/>
              </a:rPr>
              <a:t>http://library.queensu.ca/research/databases</a:t>
            </a:r>
            <a:endParaRPr lang="en-CA" sz="1730" dirty="0" smtClean="0"/>
          </a:p>
          <a:p>
            <a:r>
              <a:rPr lang="en-CA" sz="2400" dirty="0" smtClean="0"/>
              <a:t>E-journals </a:t>
            </a:r>
            <a:r>
              <a:rPr lang="en-CA" sz="1600" dirty="0" smtClean="0">
                <a:hlinkClick r:id="rId7"/>
              </a:rPr>
              <a:t>http://library.queensu.ca/research/ejournals/</a:t>
            </a:r>
            <a:endParaRPr lang="en-CA" sz="1600" dirty="0" smtClean="0"/>
          </a:p>
          <a:p>
            <a:r>
              <a:rPr lang="en-CA" sz="2400" dirty="0" smtClean="0"/>
              <a:t>Theses </a:t>
            </a:r>
            <a:r>
              <a:rPr lang="en-CA" sz="1730" dirty="0" smtClean="0">
                <a:hlinkClick r:id="rId8"/>
              </a:rPr>
              <a:t>http://library.queensu.ca/research/format/finding-theses</a:t>
            </a:r>
            <a:endParaRPr lang="en-CA" sz="1730" dirty="0" smtClean="0"/>
          </a:p>
          <a:p>
            <a:r>
              <a:rPr lang="en-CA" sz="2400" dirty="0" smtClean="0"/>
              <a:t>Other catalogues</a:t>
            </a:r>
          </a:p>
          <a:p>
            <a:pPr lvl="1"/>
            <a:r>
              <a:rPr lang="en-CA" sz="2400" dirty="0" smtClean="0"/>
              <a:t>Amicus </a:t>
            </a:r>
            <a:r>
              <a:rPr lang="en-CA" sz="1730" dirty="0" smtClean="0">
                <a:hlinkClick r:id="rId9"/>
              </a:rPr>
              <a:t>http://www.collectionscanada.gc.ca/amicus/index-e.html</a:t>
            </a:r>
            <a:endParaRPr lang="en-CA" sz="1730" dirty="0" smtClean="0"/>
          </a:p>
          <a:p>
            <a:pPr lvl="1"/>
            <a:r>
              <a:rPr lang="en-CA" sz="2400" dirty="0" err="1" smtClean="0"/>
              <a:t>Worldcat</a:t>
            </a:r>
            <a:r>
              <a:rPr lang="en-CA" sz="2400" dirty="0" smtClean="0"/>
              <a:t> </a:t>
            </a:r>
            <a:r>
              <a:rPr lang="en-CA" sz="1600" dirty="0" smtClean="0">
                <a:hlinkClick r:id="rId10"/>
              </a:rPr>
              <a:t>http://www.worldcat.org/</a:t>
            </a:r>
            <a:endParaRPr lang="en-CA" sz="1600" dirty="0" smtClean="0"/>
          </a:p>
          <a:p>
            <a:pPr lvl="1"/>
            <a:r>
              <a:rPr lang="en-CA" sz="2400" dirty="0" smtClean="0"/>
              <a:t>CRL </a:t>
            </a:r>
            <a:r>
              <a:rPr lang="en-CA" sz="1600" dirty="0" smtClean="0">
                <a:hlinkClick r:id="rId11"/>
              </a:rPr>
              <a:t>http://www.crl.edu/</a:t>
            </a:r>
            <a:endParaRPr lang="en-CA" sz="1600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457200"/>
            <a:chOff x="0" y="0"/>
            <a:chExt cx="9601200" cy="457200"/>
          </a:xfrm>
        </p:grpSpPr>
        <p:pic>
          <p:nvPicPr>
            <p:cNvPr id="6" name="Picture 2" descr="http://library.queensu.ca/qulstaff/files/Picture%206.pn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 b="76731"/>
            <a:stretch>
              <a:fillRect/>
            </a:stretch>
          </p:blipFill>
          <p:spPr bwMode="auto">
            <a:xfrm>
              <a:off x="0" y="0"/>
              <a:ext cx="3048000" cy="4572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2971800" y="0"/>
              <a:ext cx="6629400" cy="457200"/>
            </a:xfrm>
            <a:prstGeom prst="rect">
              <a:avLst/>
            </a:prstGeom>
            <a:solidFill>
              <a:srgbClr val="122E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CA" dirty="0" smtClean="0"/>
              <a:t>New Book Search</a:t>
            </a:r>
            <a:r>
              <a:rPr lang="en-CA" sz="1800" dirty="0" smtClean="0">
                <a:hlinkClick r:id="rId2"/>
              </a:rPr>
              <a:t/>
            </a:r>
            <a:br>
              <a:rPr lang="en-CA" sz="1800" dirty="0" smtClean="0">
                <a:hlinkClick r:id="rId2"/>
              </a:rPr>
            </a:br>
            <a:r>
              <a:rPr lang="en-CA" sz="1800" dirty="0" smtClean="0">
                <a:hlinkClick r:id="rId2"/>
              </a:rPr>
              <a:t>http://islander.library.queensu.ca</a:t>
            </a:r>
            <a:endParaRPr lang="en-CA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8600" y="1370432"/>
            <a:ext cx="6480000" cy="54875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457200"/>
            <a:chOff x="0" y="0"/>
            <a:chExt cx="9601200" cy="457200"/>
          </a:xfrm>
        </p:grpSpPr>
        <p:pic>
          <p:nvPicPr>
            <p:cNvPr id="7" name="Picture 2" descr="http://library.queensu.ca/qulstaff/files/Picture%206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b="76731"/>
            <a:stretch>
              <a:fillRect/>
            </a:stretch>
          </p:blipFill>
          <p:spPr bwMode="auto">
            <a:xfrm>
              <a:off x="0" y="0"/>
              <a:ext cx="3048000" cy="4572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2971800" y="0"/>
              <a:ext cx="6629400" cy="457200"/>
            </a:xfrm>
            <a:prstGeom prst="rect">
              <a:avLst/>
            </a:prstGeom>
            <a:solidFill>
              <a:srgbClr val="122E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E-books</a:t>
            </a:r>
            <a:r>
              <a:rPr lang="en-CA" sz="1600" dirty="0" smtClean="0">
                <a:hlinkClick r:id="rId2"/>
              </a:rPr>
              <a:t/>
            </a:r>
            <a:br>
              <a:rPr lang="en-CA" sz="1600" dirty="0" smtClean="0">
                <a:hlinkClick r:id="rId2"/>
              </a:rPr>
            </a:br>
            <a:r>
              <a:rPr lang="en-CA" sz="1600" dirty="0" smtClean="0">
                <a:hlinkClick r:id="rId2"/>
              </a:rPr>
              <a:t>http://library.queensu.ca.proxy.queensu.ca/research/ebooks/</a:t>
            </a:r>
            <a:endParaRPr lang="en-C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8600" y="1370432"/>
            <a:ext cx="6480000" cy="54875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457200"/>
            <a:chOff x="0" y="0"/>
            <a:chExt cx="9601200" cy="457200"/>
          </a:xfrm>
        </p:grpSpPr>
        <p:pic>
          <p:nvPicPr>
            <p:cNvPr id="7" name="Picture 2" descr="http://library.queensu.ca/qulstaff/files/Picture%206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b="76731"/>
            <a:stretch>
              <a:fillRect/>
            </a:stretch>
          </p:blipFill>
          <p:spPr bwMode="auto">
            <a:xfrm>
              <a:off x="0" y="0"/>
              <a:ext cx="3048000" cy="4572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2971800" y="0"/>
              <a:ext cx="6629400" cy="457200"/>
            </a:xfrm>
            <a:prstGeom prst="rect">
              <a:avLst/>
            </a:prstGeom>
            <a:solidFill>
              <a:srgbClr val="122E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CA" sz="4000" dirty="0" smtClean="0"/>
              <a:t>Cited Reference Searching</a:t>
            </a:r>
            <a:r>
              <a:rPr lang="en-CA" sz="1600" dirty="0" smtClean="0">
                <a:hlinkClick r:id="rId3"/>
              </a:rPr>
              <a:t/>
            </a:r>
            <a:br>
              <a:rPr lang="en-CA" sz="1600" dirty="0" smtClean="0">
                <a:hlinkClick r:id="rId3"/>
              </a:rPr>
            </a:br>
            <a:r>
              <a:rPr lang="en-CA" sz="1600" dirty="0" smtClean="0">
                <a:hlinkClick r:id="rId3"/>
              </a:rPr>
              <a:t>http://library.queensu.ca/inforef/citation.htm</a:t>
            </a:r>
            <a:endParaRPr lang="en-CA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	</a:t>
            </a:r>
            <a:r>
              <a:rPr lang="en-CA" sz="2400" dirty="0" smtClean="0"/>
              <a:t>Allows you to trace the evolution of an idea from one authors paper backward using its bibliography and forward using cited reference searching</a:t>
            </a:r>
            <a:endParaRPr lang="en-CA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457200"/>
            <a:chOff x="0" y="0"/>
            <a:chExt cx="9601200" cy="457200"/>
          </a:xfrm>
        </p:grpSpPr>
        <p:pic>
          <p:nvPicPr>
            <p:cNvPr id="5" name="Picture 2" descr="http://library.queensu.ca/qulstaff/files/Picture%206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b="76731"/>
            <a:stretch>
              <a:fillRect/>
            </a:stretch>
          </p:blipFill>
          <p:spPr bwMode="auto">
            <a:xfrm>
              <a:off x="0" y="0"/>
              <a:ext cx="3048000" cy="4572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2971800" y="0"/>
              <a:ext cx="6629400" cy="457200"/>
            </a:xfrm>
            <a:prstGeom prst="rect">
              <a:avLst/>
            </a:prstGeom>
            <a:solidFill>
              <a:srgbClr val="122E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2830"/>
            <a:ext cx="6480000" cy="5487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CA" dirty="0" smtClean="0"/>
              <a:t>E-journal Websites</a:t>
            </a:r>
            <a:br>
              <a:rPr lang="en-CA" dirty="0" smtClean="0"/>
            </a:br>
            <a:r>
              <a:rPr lang="en-CA" sz="1778" dirty="0" smtClean="0">
                <a:hlinkClick r:id="rId3"/>
              </a:rPr>
              <a:t>http://adaptation.oxfordjournals.org/</a:t>
            </a:r>
            <a:r>
              <a:rPr lang="en-CA" sz="1778" dirty="0" smtClean="0"/>
              <a:t> </a:t>
            </a:r>
            <a:endParaRPr lang="en-CA" sz="1778" dirty="0"/>
          </a:p>
        </p:txBody>
      </p:sp>
      <p:sp>
        <p:nvSpPr>
          <p:cNvPr id="5" name="Right Arrow 4"/>
          <p:cNvSpPr/>
          <p:nvPr/>
        </p:nvSpPr>
        <p:spPr>
          <a:xfrm>
            <a:off x="838200" y="5657848"/>
            <a:ext cx="1514484" cy="28575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4F81BD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643702" y="6424610"/>
            <a:ext cx="71438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429520" y="6072206"/>
            <a:ext cx="10715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1"/>
                </a:solidFill>
              </a:rPr>
              <a:t>Sign up for TOC</a:t>
            </a:r>
            <a:endParaRPr lang="en-CA" dirty="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457200"/>
            <a:chOff x="0" y="0"/>
            <a:chExt cx="9601200" cy="457200"/>
          </a:xfrm>
        </p:grpSpPr>
        <p:pic>
          <p:nvPicPr>
            <p:cNvPr id="12" name="Picture 2" descr="http://library.queensu.ca/qulstaff/files/Picture%206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b="76731"/>
            <a:stretch>
              <a:fillRect/>
            </a:stretch>
          </p:blipFill>
          <p:spPr bwMode="auto">
            <a:xfrm>
              <a:off x="0" y="0"/>
              <a:ext cx="3048000" cy="4572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2971800" y="0"/>
              <a:ext cx="6629400" cy="457200"/>
            </a:xfrm>
            <a:prstGeom prst="rect">
              <a:avLst/>
            </a:prstGeom>
            <a:solidFill>
              <a:srgbClr val="122E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Possible Course-Collection Mappings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dirty="0" smtClean="0"/>
              <a:t>Remembering Slavery: History, Memory, and the Caribbean </a:t>
            </a:r>
            <a:r>
              <a:rPr lang="en-CA" sz="2400" dirty="0" err="1" smtClean="0"/>
              <a:t>Diasporic</a:t>
            </a:r>
            <a:r>
              <a:rPr lang="en-CA" sz="2400" dirty="0" smtClean="0"/>
              <a:t> Novel</a:t>
            </a:r>
            <a:endParaRPr lang="en-CA" sz="2400" b="1" u="sng" dirty="0" smtClean="0"/>
          </a:p>
          <a:p>
            <a:pPr marL="0" indent="0"/>
            <a:r>
              <a:rPr lang="en-CA" sz="2400" dirty="0" smtClean="0"/>
              <a:t>   Slavery, Abolition and Social Justice, 1490-2007</a:t>
            </a:r>
          </a:p>
          <a:p>
            <a:pPr marL="400050" lvl="1" indent="0">
              <a:buNone/>
            </a:pPr>
            <a:r>
              <a:rPr lang="en-CA" sz="1600" u="sng" dirty="0" smtClean="0">
                <a:hlinkClick r:id="rId3" tooltip="Go to this database"/>
              </a:rPr>
              <a:t>http://proxy.queensu.ca/login?url=http://www.slavery.amdigital.co.uk/</a:t>
            </a:r>
            <a:endParaRPr lang="en-CA" sz="1600" u="sng" dirty="0" smtClean="0"/>
          </a:p>
          <a:p>
            <a:pPr>
              <a:buNone/>
            </a:pPr>
            <a:endParaRPr lang="en-CA" sz="2400" dirty="0" smtClean="0"/>
          </a:p>
          <a:p>
            <a:pPr>
              <a:buNone/>
            </a:pPr>
            <a:r>
              <a:rPr lang="en-CA" sz="2400" dirty="0" smtClean="0"/>
              <a:t>Sexuality and Victorian Literature</a:t>
            </a:r>
          </a:p>
          <a:p>
            <a:r>
              <a:rPr lang="en-CA" sz="2400" dirty="0" smtClean="0"/>
              <a:t>Defining Gender, 1450-1910</a:t>
            </a:r>
          </a:p>
          <a:p>
            <a:pPr lvl="1">
              <a:buNone/>
            </a:pPr>
            <a:r>
              <a:rPr lang="en-CA" sz="1730" dirty="0" smtClean="0">
                <a:hlinkClick r:id="rId4" tooltip="Go to this database"/>
              </a:rPr>
              <a:t>http://proxy.queensu.ca/login?url=http://www.gender.amdigital.co.uk/</a:t>
            </a:r>
            <a:endParaRPr lang="en-CA" sz="1730" dirty="0" smtClean="0"/>
          </a:p>
          <a:p>
            <a:pPr>
              <a:buNone/>
            </a:pPr>
            <a:endParaRPr lang="en-CA" sz="2400" dirty="0" smtClean="0"/>
          </a:p>
          <a:p>
            <a:pPr>
              <a:buNone/>
            </a:pPr>
            <a:r>
              <a:rPr lang="en-CA" sz="2400" dirty="0" smtClean="0"/>
              <a:t>Medieval Travel and Ethnographic Writing</a:t>
            </a:r>
          </a:p>
          <a:p>
            <a:r>
              <a:rPr lang="en-CA" sz="2400" dirty="0" smtClean="0"/>
              <a:t>Medieval Travel Writing </a:t>
            </a:r>
            <a:endParaRPr lang="en-CA" sz="2400" dirty="0" smtClean="0">
              <a:hlinkClick r:id="rId5"/>
            </a:endParaRPr>
          </a:p>
          <a:p>
            <a:pPr lvl="1">
              <a:buNone/>
            </a:pPr>
            <a:r>
              <a:rPr lang="en-CA" sz="1730" u="sng" dirty="0" smtClean="0">
                <a:hlinkClick r:id="rId5"/>
              </a:rPr>
              <a:t>http://www.medievaltravel.amdigital.co.uk/index.aspx</a:t>
            </a:r>
            <a:endParaRPr lang="en-CA" sz="1730" u="sng" dirty="0" smtClean="0"/>
          </a:p>
          <a:p>
            <a:pPr>
              <a:buNone/>
            </a:pPr>
            <a:endParaRPr lang="en-CA" sz="2400" b="1" u="sng" dirty="0" smtClean="0"/>
          </a:p>
          <a:p>
            <a:pPr>
              <a:buNone/>
            </a:pPr>
            <a:r>
              <a:rPr lang="en-CA" sz="2400" dirty="0" smtClean="0"/>
              <a:t>Indigenous Governance through Indigenous Literature</a:t>
            </a:r>
          </a:p>
          <a:p>
            <a:r>
              <a:rPr lang="en-CA" sz="2400" dirty="0" smtClean="0"/>
              <a:t>Subject Guide&gt;Article Indexes&gt;Aboriginal Studies </a:t>
            </a:r>
          </a:p>
          <a:p>
            <a:pPr lvl="1">
              <a:buNone/>
            </a:pPr>
            <a:r>
              <a:rPr lang="en-CA" sz="1730" dirty="0" smtClean="0">
                <a:hlinkClick r:id="rId6" tooltip="Go to guide main page"/>
              </a:rPr>
              <a:t>http://library.queensu.ca/research/guide/aboriginal-studies</a:t>
            </a:r>
            <a:endParaRPr lang="en-CA" sz="1730" dirty="0" smtClean="0"/>
          </a:p>
          <a:p>
            <a:pPr>
              <a:buNone/>
            </a:pPr>
            <a:endParaRPr lang="en-CA" sz="2400" dirty="0" smtClean="0"/>
          </a:p>
          <a:p>
            <a:pPr>
              <a:buNone/>
            </a:pPr>
            <a:endParaRPr lang="en-CA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457200"/>
            <a:chOff x="0" y="0"/>
            <a:chExt cx="9601200" cy="457200"/>
          </a:xfrm>
        </p:grpSpPr>
        <p:pic>
          <p:nvPicPr>
            <p:cNvPr id="9" name="Picture 2" descr="http://library.queensu.ca/qulstaff/files/Picture%206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b="76731"/>
            <a:stretch>
              <a:fillRect/>
            </a:stretch>
          </p:blipFill>
          <p:spPr bwMode="auto">
            <a:xfrm>
              <a:off x="0" y="0"/>
              <a:ext cx="3048000" cy="4572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971800" y="0"/>
              <a:ext cx="6629400" cy="457200"/>
            </a:xfrm>
            <a:prstGeom prst="rect">
              <a:avLst/>
            </a:prstGeom>
            <a:solidFill>
              <a:srgbClr val="122E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Primary 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Primary Sources in the Humanities and Social Sciences:</a:t>
            </a:r>
          </a:p>
          <a:p>
            <a:pPr lvl="1"/>
            <a:r>
              <a:rPr lang="en-CA" sz="2000" dirty="0" smtClean="0"/>
              <a:t>Subject Guide </a:t>
            </a:r>
          </a:p>
          <a:p>
            <a:pPr lvl="2">
              <a:buNone/>
            </a:pPr>
            <a:r>
              <a:rPr lang="en-CA" sz="1600" dirty="0" smtClean="0">
                <a:hlinkClick r:id="rId2"/>
              </a:rPr>
              <a:t>http://library.queensu.ca/research/guide/primary-sources/websites</a:t>
            </a:r>
            <a:endParaRPr lang="en-CA" sz="1600" dirty="0" smtClean="0"/>
          </a:p>
          <a:p>
            <a:pPr lvl="1"/>
            <a:r>
              <a:rPr lang="en-CA" sz="2000" dirty="0" smtClean="0"/>
              <a:t>British and Irish Women's Letters and Diaries</a:t>
            </a:r>
          </a:p>
          <a:p>
            <a:pPr lvl="2">
              <a:buNone/>
            </a:pPr>
            <a:r>
              <a:rPr lang="en-CA" sz="1600" dirty="0" smtClean="0">
                <a:hlinkClick r:id="rId3"/>
              </a:rPr>
              <a:t>http://solomon.bwld.alexanderstreet.com.proxy.queensu.ca/index.html</a:t>
            </a:r>
            <a:endParaRPr lang="en-CA" sz="1600" dirty="0" smtClean="0"/>
          </a:p>
          <a:p>
            <a:pPr lvl="1"/>
            <a:r>
              <a:rPr lang="en-CA" sz="2000" dirty="0" smtClean="0"/>
              <a:t>Early English Books Online </a:t>
            </a:r>
          </a:p>
          <a:p>
            <a:pPr lvl="2">
              <a:buNone/>
            </a:pPr>
            <a:r>
              <a:rPr lang="en-CA" sz="1600" dirty="0" smtClean="0">
                <a:hlinkClick r:id="rId4"/>
              </a:rPr>
              <a:t>http://eebo.chadwyck.com.proxy.queensu.ca/home</a:t>
            </a:r>
            <a:endParaRPr lang="en-CA" sz="1600" dirty="0" smtClean="0"/>
          </a:p>
          <a:p>
            <a:pPr lvl="1"/>
            <a:r>
              <a:rPr lang="en-CA" sz="2000" dirty="0" smtClean="0"/>
              <a:t>Eighteenth Century Collections Online </a:t>
            </a:r>
          </a:p>
          <a:p>
            <a:pPr lvl="2">
              <a:buNone/>
            </a:pPr>
            <a:r>
              <a:rPr lang="en-CA" sz="1600" dirty="0" smtClean="0">
                <a:hlinkClick r:id="rId5"/>
              </a:rPr>
              <a:t>http://galenet.galegroup.com.proxy.queensu.ca/servlet/ECCO?locID=queensulaw</a:t>
            </a:r>
            <a:endParaRPr lang="en-CA" sz="1600" dirty="0" smtClean="0"/>
          </a:p>
          <a:p>
            <a:r>
              <a:rPr lang="en-CA" sz="2400" dirty="0" smtClean="0"/>
              <a:t>Journal / Newspaper Indexes</a:t>
            </a:r>
          </a:p>
          <a:p>
            <a:pPr lvl="1"/>
            <a:r>
              <a:rPr lang="en-CA" sz="2000" dirty="0" smtClean="0"/>
              <a:t>House of Commons Parliamentary Papers (U.K.) </a:t>
            </a:r>
          </a:p>
          <a:p>
            <a:pPr lvl="2">
              <a:buNone/>
            </a:pPr>
            <a:r>
              <a:rPr lang="en-CA" sz="1600" dirty="0" smtClean="0"/>
              <a:t> </a:t>
            </a:r>
            <a:r>
              <a:rPr lang="en-CA" sz="1600" dirty="0" smtClean="0">
                <a:hlinkClick r:id="rId6" tooltip="Go to this database"/>
              </a:rPr>
              <a:t>http://proxy.queensu.ca/login?url=http://parlipapers.chadwyck.com/</a:t>
            </a:r>
            <a:endParaRPr lang="en-CA" sz="1600" dirty="0" smtClean="0"/>
          </a:p>
          <a:p>
            <a:pPr lvl="1"/>
            <a:r>
              <a:rPr lang="en-CA" sz="2000" dirty="0" smtClean="0">
                <a:hlinkClick r:id="rId7"/>
              </a:rPr>
              <a:t>Globe and Mail </a:t>
            </a:r>
            <a:r>
              <a:rPr lang="en-CA" sz="2000" dirty="0" smtClean="0"/>
              <a:t>/ </a:t>
            </a:r>
            <a:r>
              <a:rPr lang="en-CA" sz="2000" dirty="0" smtClean="0">
                <a:hlinkClick r:id="rId8"/>
              </a:rPr>
              <a:t>Toronto Star</a:t>
            </a:r>
            <a:endParaRPr lang="en-CA" sz="2000" dirty="0" smtClean="0"/>
          </a:p>
          <a:p>
            <a:pPr lvl="1"/>
            <a:r>
              <a:rPr lang="en-CA" sz="2000" dirty="0" smtClean="0">
                <a:hlinkClick r:id="rId9"/>
              </a:rPr>
              <a:t>London Times </a:t>
            </a:r>
            <a:r>
              <a:rPr lang="en-CA" sz="2000" dirty="0" smtClean="0"/>
              <a:t> </a:t>
            </a:r>
            <a:r>
              <a:rPr lang="en-CA" sz="2000" dirty="0" smtClean="0">
                <a:hlinkClick r:id="rId10"/>
              </a:rPr>
              <a:t>New York Times</a:t>
            </a:r>
            <a:endParaRPr lang="en-CA" sz="2000" dirty="0" smtClean="0"/>
          </a:p>
          <a:p>
            <a:pPr lvl="1"/>
            <a:endParaRPr lang="en-CA" b="1" dirty="0" smtClean="0"/>
          </a:p>
          <a:p>
            <a:pPr lvl="1"/>
            <a:endParaRPr lang="en-CA" dirty="0" smtClean="0"/>
          </a:p>
          <a:p>
            <a:endParaRPr lang="en-CA" b="1" dirty="0" smtClean="0"/>
          </a:p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457200"/>
            <a:chOff x="0" y="0"/>
            <a:chExt cx="9601200" cy="457200"/>
          </a:xfrm>
        </p:grpSpPr>
        <p:pic>
          <p:nvPicPr>
            <p:cNvPr id="5" name="Picture 2" descr="http://library.queensu.ca/qulstaff/files/Picture%206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 b="76731"/>
            <a:stretch>
              <a:fillRect/>
            </a:stretch>
          </p:blipFill>
          <p:spPr bwMode="auto">
            <a:xfrm>
              <a:off x="0" y="0"/>
              <a:ext cx="3048000" cy="4572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2971800" y="0"/>
              <a:ext cx="6629400" cy="457200"/>
            </a:xfrm>
            <a:prstGeom prst="rect">
              <a:avLst/>
            </a:prstGeom>
            <a:solidFill>
              <a:srgbClr val="122E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6120"/>
            <a:ext cx="9000000" cy="67257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Down Arrow 4"/>
          <p:cNvSpPr/>
          <p:nvPr/>
        </p:nvSpPr>
        <p:spPr>
          <a:xfrm rot="5400000">
            <a:off x="3876676" y="4200524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Down Arrow 6"/>
          <p:cNvSpPr/>
          <p:nvPr/>
        </p:nvSpPr>
        <p:spPr>
          <a:xfrm rot="5400000">
            <a:off x="3876676" y="4962524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572000" y="4419600"/>
            <a:ext cx="2819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b</a:t>
            </a:r>
            <a:r>
              <a:rPr lang="en-CA" dirty="0" smtClean="0"/>
              <a:t>asement of Stauffer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181600"/>
            <a:ext cx="28575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Note: guide in Reference Collection (1</a:t>
            </a:r>
            <a:r>
              <a:rPr lang="en-CA" baseline="30000" dirty="0" smtClean="0"/>
              <a:t>st</a:t>
            </a:r>
            <a:r>
              <a:rPr lang="en-CA" dirty="0" smtClean="0"/>
              <a:t> floor)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522</Words>
  <Application>Microsoft Office PowerPoint</Application>
  <PresentationFormat>On-screen Show (4:3)</PresentationFormat>
  <Paragraphs>115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English Graduate Session</vt:lpstr>
      <vt:lpstr>Points of Interest</vt:lpstr>
      <vt:lpstr>New Book Search http://islander.library.queensu.ca</vt:lpstr>
      <vt:lpstr>E-books http://library.queensu.ca.proxy.queensu.ca/research/ebooks/</vt:lpstr>
      <vt:lpstr>Cited Reference Searching http://library.queensu.ca/inforef/citation.htm</vt:lpstr>
      <vt:lpstr>E-journal Websites http://adaptation.oxfordjournals.org/ </vt:lpstr>
      <vt:lpstr>Possible Course-Collection Mappings</vt:lpstr>
      <vt:lpstr>Primary Sources</vt:lpstr>
      <vt:lpstr>Slide 9</vt:lpstr>
      <vt:lpstr>Slide 10</vt:lpstr>
      <vt:lpstr>Slide 11</vt:lpstr>
      <vt:lpstr>Multimedia Collections </vt:lpstr>
      <vt:lpstr>Multimedia Collections </vt:lpstr>
      <vt:lpstr>Multimedia Collections</vt:lpstr>
      <vt:lpstr>Slide 15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Graduate Session</dc:title>
  <dc:creator>QUL</dc:creator>
  <cp:lastModifiedBy>QUL</cp:lastModifiedBy>
  <cp:revision>168</cp:revision>
  <dcterms:created xsi:type="dcterms:W3CDTF">2009-10-27T03:08:10Z</dcterms:created>
  <dcterms:modified xsi:type="dcterms:W3CDTF">2009-10-27T14:00:50Z</dcterms:modified>
</cp:coreProperties>
</file>